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8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</p:sldIdLst>
  <p:sldSz cx="14630400" cy="8229600"/>
  <p:notesSz cx="8229600" cy="146304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Roboto Slab" panose="020B0604020202020204" charset="0"/>
      <p:bold r:id="rId19"/>
    </p:embeddedFont>
    <p:embeddedFont>
      <p:font typeface="Roboto" panose="020B0604020202020204" charset="0"/>
      <p:regular r:id="rId20"/>
    </p:embeddedFont>
    <p:embeddedFont>
      <p:font typeface="Yu Gothic UI Semibold" panose="020B0700000000000000" pitchFamily="34" charset="-128"/>
      <p:bold r:id="rId21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 userDrawn="1">
          <p15:clr>
            <a:srgbClr val="A4A3A4"/>
          </p15:clr>
        </p15:guide>
        <p15:guide id="2" pos="460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" initials="s" lastIdx="1" clrIdx="0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E1E1E"/>
    <a:srgbClr val="703EFF"/>
    <a:srgbClr val="DAE3F3"/>
    <a:srgbClr val="FBF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27" autoAdjust="0"/>
    <p:restoredTop sz="94610"/>
  </p:normalViewPr>
  <p:slideViewPr>
    <p:cSldViewPr snapToGrid="0" snapToObjects="1" showGuides="1">
      <p:cViewPr varScale="1">
        <p:scale>
          <a:sx n="64" d="100"/>
          <a:sy n="64" d="100"/>
        </p:scale>
        <p:origin x="744" y="8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2/14/2025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4"/>
          <p:cNvSpPr/>
          <p:nvPr/>
        </p:nvSpPr>
        <p:spPr>
          <a:xfrm rot="21071924">
            <a:off x="2713354" y="1179584"/>
            <a:ext cx="8172450" cy="575020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787277" y="511998"/>
            <a:ext cx="119260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ГБОУ </a:t>
            </a:r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“</a:t>
            </a: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Школа </a:t>
            </a:r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№</a:t>
            </a: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2098 им. Героя Советского Союза Л.М. Доватора</a:t>
            </a:r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”</a:t>
            </a:r>
            <a:endParaRPr lang="ru-RU" sz="2800" b="1" dirty="0">
              <a:solidFill>
                <a:schemeClr val="accent1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587127" y="2802612"/>
            <a:ext cx="1363867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INFOBOY: </a:t>
            </a:r>
            <a:r>
              <a:rPr lang="ru-RU" sz="4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революция в сфере программирования</a:t>
            </a:r>
            <a:endParaRPr lang="ru-RU" sz="4400" b="1" dirty="0">
              <a:solidFill>
                <a:schemeClr val="accent1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8172451" y="3729156"/>
            <a:ext cx="62103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Участники</a:t>
            </a:r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</a:t>
            </a:r>
          </a:p>
          <a:p>
            <a:r>
              <a:rPr lang="ru-RU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Ученик 11</a:t>
            </a:r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”</a:t>
            </a:r>
            <a:r>
              <a:rPr lang="ru-RU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Т</a:t>
            </a:r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”</a:t>
            </a:r>
            <a:r>
              <a:rPr lang="ru-RU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класса ГБОУ Школа</a:t>
            </a:r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ru-RU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№2098 Новиков Виктор Николаевич</a:t>
            </a:r>
          </a:p>
          <a:p>
            <a:r>
              <a:rPr lang="ru-RU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Ученица </a:t>
            </a:r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11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”</a:t>
            </a:r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Т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”</a:t>
            </a:r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класса ГБОУ Школа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№</a:t>
            </a:r>
            <a:r>
              <a:rPr lang="ru-RU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2098 Саргаева Анна Сергеевна</a:t>
            </a:r>
          </a:p>
          <a:p>
            <a:endParaRPr lang="ru-RU" sz="2400" b="1" dirty="0">
              <a:solidFill>
                <a:schemeClr val="accent1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r>
              <a:rPr lang="ru-RU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Наставники</a:t>
            </a:r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</a:t>
            </a:r>
            <a:endParaRPr lang="ru-RU" sz="2400" b="1" dirty="0" smtClean="0">
              <a:solidFill>
                <a:schemeClr val="accent1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r>
              <a:rPr lang="ru-RU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Педагог ГБОУ Школа №2098 </a:t>
            </a:r>
          </a:p>
          <a:p>
            <a:r>
              <a:rPr lang="ru-RU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Гоптарь Евгений Андреевич</a:t>
            </a:r>
          </a:p>
          <a:p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Педагог ГБОУ Школа №2098 </a:t>
            </a:r>
          </a:p>
          <a:p>
            <a:r>
              <a:rPr lang="ru-RU" sz="2400" b="1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Малевин Дмитрий Сергеевич</a:t>
            </a:r>
            <a:endParaRPr lang="ru-RU" sz="2400" b="1" dirty="0">
              <a:solidFill>
                <a:schemeClr val="accent1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0106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Скругленный прямоугольник 13"/>
          <p:cNvSpPr/>
          <p:nvPr/>
        </p:nvSpPr>
        <p:spPr>
          <a:xfrm>
            <a:off x="12840335" y="7613015"/>
            <a:ext cx="1746250" cy="565785"/>
          </a:xfrm>
          <a:prstGeom prst="round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" name="Text 0"/>
          <p:cNvSpPr/>
          <p:nvPr/>
        </p:nvSpPr>
        <p:spPr>
          <a:xfrm>
            <a:off x="793790" y="2208252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Игра для всех</a:t>
            </a:r>
            <a:endParaRPr lang="en-US" sz="48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370659"/>
            <a:ext cx="2173724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</p:spPr>
      </p:sp>
      <p:sp>
        <p:nvSpPr>
          <p:cNvPr id="4" name="Text 2"/>
          <p:cNvSpPr/>
          <p:nvPr/>
        </p:nvSpPr>
        <p:spPr>
          <a:xfrm>
            <a:off x="1020604" y="3547824"/>
            <a:ext cx="116800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1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Text 3"/>
          <p:cNvSpPr/>
          <p:nvPr/>
        </p:nvSpPr>
        <p:spPr>
          <a:xfrm>
            <a:off x="3194328" y="3597473"/>
            <a:ext cx="390584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Разное количество команд</a:t>
            </a:r>
            <a:endParaRPr lang="en-US" sz="28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Shape 4"/>
          <p:cNvSpPr/>
          <p:nvPr/>
        </p:nvSpPr>
        <p:spPr>
          <a:xfrm>
            <a:off x="3080861" y="4163378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</p:spPr>
      </p:sp>
      <p:sp>
        <p:nvSpPr>
          <p:cNvPr id="7" name="Shape 5"/>
          <p:cNvSpPr/>
          <p:nvPr/>
        </p:nvSpPr>
        <p:spPr>
          <a:xfrm>
            <a:off x="793790" y="4291965"/>
            <a:ext cx="4347567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</p:spPr>
      </p:sp>
      <p:sp>
        <p:nvSpPr>
          <p:cNvPr id="8" name="Text 6"/>
          <p:cNvSpPr/>
          <p:nvPr/>
        </p:nvSpPr>
        <p:spPr>
          <a:xfrm>
            <a:off x="1020604" y="4469130"/>
            <a:ext cx="156567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2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" name="Text 7"/>
          <p:cNvSpPr/>
          <p:nvPr/>
        </p:nvSpPr>
        <p:spPr>
          <a:xfrm>
            <a:off x="5368171" y="4518779"/>
            <a:ext cx="272927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Уровни сложности</a:t>
            </a:r>
            <a:endParaRPr lang="en-US" sz="28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5254704" y="5084683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</p:spPr>
      </p:sp>
      <p:sp>
        <p:nvSpPr>
          <p:cNvPr id="11" name="Shape 9"/>
          <p:cNvSpPr/>
          <p:nvPr/>
        </p:nvSpPr>
        <p:spPr>
          <a:xfrm>
            <a:off x="793790" y="5213271"/>
            <a:ext cx="6521410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</p:spPr>
      </p:sp>
      <p:sp>
        <p:nvSpPr>
          <p:cNvPr id="12" name="Text 10"/>
          <p:cNvSpPr/>
          <p:nvPr/>
        </p:nvSpPr>
        <p:spPr>
          <a:xfrm>
            <a:off x="1020604" y="5390436"/>
            <a:ext cx="153114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3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42014" y="5440085"/>
            <a:ext cx="418671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Области программирования</a:t>
            </a:r>
            <a:endParaRPr lang="en-US" sz="28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96246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Современные инструменты</a:t>
            </a:r>
            <a:endParaRPr lang="en-US" sz="445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267313"/>
            <a:ext cx="3608070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1</a:t>
            </a:r>
            <a:endParaRPr lang="en-US" sz="585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Text 2"/>
          <p:cNvSpPr/>
          <p:nvPr/>
        </p:nvSpPr>
        <p:spPr>
          <a:xfrm>
            <a:off x="1180148" y="429910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Customtkinter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Text 3"/>
          <p:cNvSpPr/>
          <p:nvPr/>
        </p:nvSpPr>
        <p:spPr>
          <a:xfrm>
            <a:off x="4742021" y="3267313"/>
            <a:ext cx="3608189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2</a:t>
            </a:r>
            <a:endParaRPr lang="en-US" sz="585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7" name="Text 4"/>
          <p:cNvSpPr/>
          <p:nvPr/>
        </p:nvSpPr>
        <p:spPr>
          <a:xfrm>
            <a:off x="5128498" y="429910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Tkinter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3790" y="5447228"/>
            <a:ext cx="3608070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3</a:t>
            </a:r>
            <a:endParaRPr lang="en-US" sz="585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" name="Text 6"/>
          <p:cNvSpPr/>
          <p:nvPr/>
        </p:nvSpPr>
        <p:spPr>
          <a:xfrm>
            <a:off x="1180148" y="647902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Pillow (PIL)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742021" y="5447228"/>
            <a:ext cx="3608189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4</a:t>
            </a:r>
            <a:endParaRPr lang="en-US" sz="585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128498" y="647902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Python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Скругленный прямоугольник 13"/>
          <p:cNvSpPr/>
          <p:nvPr/>
        </p:nvSpPr>
        <p:spPr>
          <a:xfrm>
            <a:off x="12840335" y="7613015"/>
            <a:ext cx="1746250" cy="565785"/>
          </a:xfrm>
          <a:prstGeom prst="round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" name="Полилиния 1"/>
          <p:cNvSpPr/>
          <p:nvPr/>
        </p:nvSpPr>
        <p:spPr>
          <a:xfrm rot="5400000">
            <a:off x="3285950" y="-3913789"/>
            <a:ext cx="2867025" cy="10997565"/>
          </a:xfrm>
          <a:custGeom>
            <a:avLst/>
            <a:gdLst>
              <a:gd name="connsiteX0" fmla="*/ 0 w 2275"/>
              <a:gd name="connsiteY0" fmla="*/ 2025 h 10640"/>
              <a:gd name="connsiteX1" fmla="*/ 1140 w 2275"/>
              <a:gd name="connsiteY1" fmla="*/ 0 h 10640"/>
              <a:gd name="connsiteX2" fmla="*/ 2275 w 2275"/>
              <a:gd name="connsiteY2" fmla="*/ 2025 h 10640"/>
              <a:gd name="connsiteX3" fmla="*/ 1682 w 2275"/>
              <a:gd name="connsiteY3" fmla="*/ 1754 h 10640"/>
              <a:gd name="connsiteX4" fmla="*/ 1813 w 2275"/>
              <a:gd name="connsiteY4" fmla="*/ 10640 h 10640"/>
              <a:gd name="connsiteX5" fmla="*/ 463 w 2275"/>
              <a:gd name="connsiteY5" fmla="*/ 10640 h 10640"/>
              <a:gd name="connsiteX6" fmla="*/ 580 w 2275"/>
              <a:gd name="connsiteY6" fmla="*/ 1777 h 10640"/>
              <a:gd name="connsiteX7" fmla="*/ 0 w 2275"/>
              <a:gd name="connsiteY7" fmla="*/ 2025 h 10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5" h="10640">
                <a:moveTo>
                  <a:pt x="0" y="2025"/>
                </a:moveTo>
                <a:lnTo>
                  <a:pt x="1140" y="0"/>
                </a:lnTo>
                <a:lnTo>
                  <a:pt x="2275" y="2025"/>
                </a:lnTo>
                <a:lnTo>
                  <a:pt x="1682" y="1754"/>
                </a:lnTo>
                <a:lnTo>
                  <a:pt x="1813" y="10640"/>
                </a:lnTo>
                <a:lnTo>
                  <a:pt x="463" y="10640"/>
                </a:lnTo>
                <a:lnTo>
                  <a:pt x="580" y="1777"/>
                </a:lnTo>
                <a:lnTo>
                  <a:pt x="0" y="20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0070" y="1110016"/>
            <a:ext cx="689964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chemeClr val="accent1">
                    <a:lumMod val="50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Перспективы</a:t>
            </a:r>
            <a:r>
              <a:rPr lang="ru-RU" sz="4800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ru-RU" sz="4800" dirty="0" smtClean="0">
                <a:solidFill>
                  <a:schemeClr val="accent1">
                    <a:lumMod val="50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развития</a:t>
            </a:r>
          </a:p>
          <a:p>
            <a:endParaRPr lang="ru-RU" sz="4800" dirty="0">
              <a:solidFill>
                <a:schemeClr val="accent1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656722" y="707830"/>
            <a:ext cx="35277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Светлое буду</a:t>
            </a:r>
            <a:r>
              <a:rPr lang="ru-RU" sz="5400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щ</a:t>
            </a:r>
            <a:r>
              <a:rPr lang="ru-RU" sz="5400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ее</a:t>
            </a:r>
            <a:endParaRPr lang="ru-RU" sz="5400" dirty="0">
              <a:solidFill>
                <a:schemeClr val="accent1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38500" y="3428286"/>
            <a:ext cx="8534400" cy="4888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Добавление новых карт и вопросов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Расширение функционала для стратегического планирования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Улучшение интерфейса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Внедрение ИИ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Адаптация под различные платформы</a:t>
            </a:r>
          </a:p>
          <a:p>
            <a:pPr>
              <a:lnSpc>
                <a:spcPct val="150000"/>
              </a:lnSpc>
            </a:pPr>
            <a:endParaRPr lang="ru-RU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Скругленный прямоугольник 13"/>
          <p:cNvSpPr/>
          <p:nvPr/>
        </p:nvSpPr>
        <p:spPr>
          <a:xfrm>
            <a:off x="12840335" y="7613015"/>
            <a:ext cx="1746250" cy="565785"/>
          </a:xfrm>
          <a:prstGeom prst="round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ru-RU" altLang="en-US" dirty="0"/>
          </a:p>
        </p:txBody>
      </p:sp>
      <p:sp>
        <p:nvSpPr>
          <p:cNvPr id="13" name="Shape 2"/>
          <p:cNvSpPr/>
          <p:nvPr/>
        </p:nvSpPr>
        <p:spPr>
          <a:xfrm rot="20820000">
            <a:off x="9244330" y="3581400"/>
            <a:ext cx="1716405" cy="1778000"/>
          </a:xfrm>
          <a:prstGeom prst="roundRect">
            <a:avLst>
              <a:gd name="adj" fmla="val 25194296"/>
            </a:avLst>
          </a:prstGeom>
          <a:solidFill>
            <a:schemeClr val="accent5">
              <a:lumMod val="20000"/>
              <a:lumOff val="80000"/>
            </a:schemeClr>
          </a:solidFill>
          <a:ln w="7620">
            <a:noFill/>
            <a:prstDash val="solid"/>
          </a:ln>
        </p:spPr>
        <p:txBody>
          <a:bodyPr/>
          <a:lstStyle/>
          <a:p>
            <a:pPr>
              <a:lnSpc>
                <a:spcPct val="150000"/>
              </a:lnSpc>
            </a:pPr>
            <a:endParaRPr lang="ru-RU" altLang="en-US" dirty="0"/>
          </a:p>
        </p:txBody>
      </p:sp>
      <p:sp>
        <p:nvSpPr>
          <p:cNvPr id="10" name="Shape 2"/>
          <p:cNvSpPr/>
          <p:nvPr/>
        </p:nvSpPr>
        <p:spPr>
          <a:xfrm>
            <a:off x="2887980" y="4759960"/>
            <a:ext cx="2500630" cy="2340610"/>
          </a:xfrm>
          <a:prstGeom prst="roundRect">
            <a:avLst>
              <a:gd name="adj" fmla="val 25194296"/>
            </a:avLst>
          </a:prstGeom>
          <a:solidFill>
            <a:schemeClr val="accent5">
              <a:lumMod val="75000"/>
            </a:schemeClr>
          </a:solidFill>
          <a:ln w="7620">
            <a:noFill/>
            <a:prstDash val="solid"/>
          </a:ln>
        </p:spPr>
        <p:txBody>
          <a:bodyPr/>
          <a:lstStyle/>
          <a:p>
            <a:pPr>
              <a:lnSpc>
                <a:spcPct val="150000"/>
              </a:lnSpc>
            </a:pPr>
            <a:endParaRPr lang="ru-RU" altLang="en-US" dirty="0"/>
          </a:p>
        </p:txBody>
      </p:sp>
      <p:sp>
        <p:nvSpPr>
          <p:cNvPr id="9" name="Shape 2"/>
          <p:cNvSpPr/>
          <p:nvPr/>
        </p:nvSpPr>
        <p:spPr>
          <a:xfrm>
            <a:off x="8852535" y="1070610"/>
            <a:ext cx="2500630" cy="2340610"/>
          </a:xfrm>
          <a:prstGeom prst="roundRect">
            <a:avLst>
              <a:gd name="adj" fmla="val 25194296"/>
            </a:avLst>
          </a:prstGeom>
          <a:solidFill>
            <a:schemeClr val="accent5">
              <a:lumMod val="75000"/>
            </a:schemeClr>
          </a:solidFill>
          <a:ln w="7620">
            <a:noFill/>
            <a:prstDash val="solid"/>
          </a:ln>
        </p:spPr>
        <p:txBody>
          <a:bodyPr/>
          <a:lstStyle/>
          <a:p>
            <a:pPr>
              <a:lnSpc>
                <a:spcPct val="150000"/>
              </a:lnSpc>
            </a:pPr>
            <a:endParaRPr lang="ru-RU" altLang="en-US" dirty="0"/>
          </a:p>
        </p:txBody>
      </p:sp>
      <p:sp>
        <p:nvSpPr>
          <p:cNvPr id="8" name="Прямоугольник с двумя скругленными противолежащими углами 7"/>
          <p:cNvSpPr/>
          <p:nvPr/>
        </p:nvSpPr>
        <p:spPr>
          <a:xfrm rot="20760000">
            <a:off x="3137535" y="1653540"/>
            <a:ext cx="8190865" cy="4922520"/>
          </a:xfrm>
          <a:prstGeom prst="round2Diag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ru-RU" altLang="en-US" dirty="0"/>
          </a:p>
        </p:txBody>
      </p:sp>
      <p:sp>
        <p:nvSpPr>
          <p:cNvPr id="15" name="Shape 2"/>
          <p:cNvSpPr/>
          <p:nvPr/>
        </p:nvSpPr>
        <p:spPr>
          <a:xfrm rot="20820000">
            <a:off x="10150475" y="4842510"/>
            <a:ext cx="833755" cy="880745"/>
          </a:xfrm>
          <a:prstGeom prst="roundRect">
            <a:avLst>
              <a:gd name="adj" fmla="val 25194296"/>
            </a:avLst>
          </a:prstGeom>
          <a:solidFill>
            <a:schemeClr val="accent1">
              <a:lumMod val="20000"/>
              <a:lumOff val="80000"/>
            </a:schemeClr>
          </a:solidFill>
          <a:ln w="7620">
            <a:noFill/>
            <a:prstDash val="solid"/>
          </a:ln>
        </p:spPr>
        <p:txBody>
          <a:bodyPr/>
          <a:lstStyle/>
          <a:p>
            <a:pPr>
              <a:lnSpc>
                <a:spcPct val="150000"/>
              </a:lnSpc>
            </a:pPr>
            <a:endParaRPr lang="ru-RU" altLang="en-US" dirty="0"/>
          </a:p>
        </p:txBody>
      </p:sp>
      <p:sp>
        <p:nvSpPr>
          <p:cNvPr id="12" name="Shape 2"/>
          <p:cNvSpPr/>
          <p:nvPr/>
        </p:nvSpPr>
        <p:spPr>
          <a:xfrm rot="20820000">
            <a:off x="3806190" y="2698750"/>
            <a:ext cx="1716405" cy="1778000"/>
          </a:xfrm>
          <a:prstGeom prst="roundRect">
            <a:avLst>
              <a:gd name="adj" fmla="val 25194296"/>
            </a:avLst>
          </a:prstGeom>
          <a:solidFill>
            <a:schemeClr val="accent1">
              <a:lumMod val="20000"/>
              <a:lumOff val="80000"/>
            </a:schemeClr>
          </a:solidFill>
          <a:ln w="7620">
            <a:noFill/>
            <a:prstDash val="solid"/>
          </a:ln>
        </p:spPr>
        <p:txBody>
          <a:bodyPr/>
          <a:lstStyle/>
          <a:p>
            <a:pPr>
              <a:lnSpc>
                <a:spcPct val="150000"/>
              </a:lnSpc>
            </a:pPr>
            <a:endParaRPr lang="ru-RU" altLang="en-US" dirty="0"/>
          </a:p>
        </p:txBody>
      </p:sp>
      <p:sp>
        <p:nvSpPr>
          <p:cNvPr id="2" name="Text 0"/>
          <p:cNvSpPr/>
          <p:nvPr/>
        </p:nvSpPr>
        <p:spPr>
          <a:xfrm>
            <a:off x="1289347" y="2348268"/>
            <a:ext cx="11887240" cy="708779"/>
          </a:xfrm>
          <a:prstGeom prst="rect">
            <a:avLst/>
          </a:prstGeom>
          <a:noFill/>
        </p:spPr>
        <p:txBody>
          <a:bodyPr wrap="none" lIns="0" tIns="0" rIns="0" bIns="0" rtlCol="0" anchor="ctr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40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Традиционное обучение: проблемы</a:t>
            </a:r>
            <a:endParaRPr lang="en-US" sz="5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" name="Text 1"/>
          <p:cNvSpPr/>
          <p:nvPr/>
        </p:nvSpPr>
        <p:spPr>
          <a:xfrm>
            <a:off x="2123388" y="3587750"/>
            <a:ext cx="1502410" cy="523240"/>
          </a:xfrm>
          <a:prstGeom prst="rect">
            <a:avLst/>
          </a:prstGeom>
          <a:noFill/>
        </p:spPr>
        <p:txBody>
          <a:bodyPr wrap="none" lIns="0" tIns="0" rIns="0" bIns="0" rtlCol="0" anchor="ctr"/>
          <a:lstStyle/>
          <a:p>
            <a:pPr marL="0" indent="0" algn="r">
              <a:lnSpc>
                <a:spcPct val="150000"/>
              </a:lnSpc>
              <a:buNone/>
            </a:pPr>
            <a:r>
              <a:rPr lang="en-US" sz="400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Скучно</a:t>
            </a:r>
          </a:p>
        </p:txBody>
      </p:sp>
      <p:sp>
        <p:nvSpPr>
          <p:cNvPr id="4" name="Text 2"/>
          <p:cNvSpPr/>
          <p:nvPr/>
        </p:nvSpPr>
        <p:spPr>
          <a:xfrm>
            <a:off x="1352498" y="4220660"/>
            <a:ext cx="2273300" cy="363220"/>
          </a:xfrm>
          <a:prstGeom prst="rect">
            <a:avLst/>
          </a:prstGeom>
          <a:noFill/>
        </p:spPr>
        <p:txBody>
          <a:bodyPr wrap="none" lIns="0" tIns="0" rIns="0" bIns="0" rtlCol="0" anchor="ctr"/>
          <a:lstStyle/>
          <a:p>
            <a:pPr marL="0" indent="0" algn="r">
              <a:lnSpc>
                <a:spcPct val="1500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" panose="02000000000000000000" pitchFamily="34" charset="-120"/>
              </a:rPr>
              <a:t>Монотонные лекции</a:t>
            </a:r>
            <a:endParaRPr 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Text 3"/>
          <p:cNvSpPr/>
          <p:nvPr/>
        </p:nvSpPr>
        <p:spPr>
          <a:xfrm>
            <a:off x="9652476" y="367486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ctr"/>
          <a:lstStyle/>
          <a:p>
            <a:pPr marL="0" indent="0">
              <a:lnSpc>
                <a:spcPct val="150000"/>
              </a:lnSpc>
              <a:buNone/>
            </a:pPr>
            <a:r>
              <a:rPr lang="en-US" sz="400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Неэффективно</a:t>
            </a:r>
            <a:endParaRPr lang="en-US" sz="4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Text 4"/>
          <p:cNvSpPr/>
          <p:nvPr/>
        </p:nvSpPr>
        <p:spPr>
          <a:xfrm>
            <a:off x="9652476" y="4244480"/>
            <a:ext cx="2954655" cy="363220"/>
          </a:xfrm>
          <a:prstGeom prst="rect">
            <a:avLst/>
          </a:prstGeom>
          <a:noFill/>
        </p:spPr>
        <p:txBody>
          <a:bodyPr wrap="none" lIns="0" tIns="0" rIns="0" bIns="0" rtlCol="0" anchor="ctr"/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" panose="02000000000000000000" pitchFamily="34" charset="-120"/>
              </a:rPr>
              <a:t>Абстрактные упражнения</a:t>
            </a:r>
            <a:endParaRPr 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1 0.00155 L -0.0625 -0.1952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1" y="-983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4861E-6 3.20988E-6 L -0.04101 0.0636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85" y="31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12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Шестиугольник 6"/>
          <p:cNvSpPr/>
          <p:nvPr/>
        </p:nvSpPr>
        <p:spPr>
          <a:xfrm rot="19980000">
            <a:off x="3677285" y="6177280"/>
            <a:ext cx="581660" cy="523875"/>
          </a:xfrm>
          <a:prstGeom prst="hexag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" name="Шестиугольник 15"/>
          <p:cNvSpPr/>
          <p:nvPr/>
        </p:nvSpPr>
        <p:spPr>
          <a:xfrm rot="780000">
            <a:off x="11109960" y="3590925"/>
            <a:ext cx="581660" cy="523875"/>
          </a:xfrm>
          <a:prstGeom prst="hexag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1" name="Шестиугольник 20"/>
          <p:cNvSpPr/>
          <p:nvPr/>
        </p:nvSpPr>
        <p:spPr>
          <a:xfrm rot="19440000">
            <a:off x="10982325" y="5429250"/>
            <a:ext cx="581660" cy="523875"/>
          </a:xfrm>
          <a:prstGeom prst="hexag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0" name="Шестиугольник 9"/>
          <p:cNvSpPr/>
          <p:nvPr/>
        </p:nvSpPr>
        <p:spPr>
          <a:xfrm rot="20520000">
            <a:off x="3844925" y="3241675"/>
            <a:ext cx="388620" cy="370840"/>
          </a:xfrm>
          <a:prstGeom prst="hexag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4" name="Шестиугольник 23"/>
          <p:cNvSpPr/>
          <p:nvPr/>
        </p:nvSpPr>
        <p:spPr>
          <a:xfrm rot="20280000">
            <a:off x="5797550" y="1326515"/>
            <a:ext cx="581660" cy="523875"/>
          </a:xfrm>
          <a:prstGeom prst="hexag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5" name="Шестиугольник 14"/>
          <p:cNvSpPr/>
          <p:nvPr/>
        </p:nvSpPr>
        <p:spPr>
          <a:xfrm rot="1260000">
            <a:off x="9813925" y="2741295"/>
            <a:ext cx="331470" cy="278130"/>
          </a:xfrm>
          <a:prstGeom prst="hexag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8" name="Шестиугольник 17"/>
          <p:cNvSpPr/>
          <p:nvPr/>
        </p:nvSpPr>
        <p:spPr>
          <a:xfrm rot="1260000">
            <a:off x="9232265" y="4756150"/>
            <a:ext cx="581660" cy="523875"/>
          </a:xfrm>
          <a:prstGeom prst="hexag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" name="Шестиугольник 8"/>
          <p:cNvSpPr/>
          <p:nvPr/>
        </p:nvSpPr>
        <p:spPr>
          <a:xfrm>
            <a:off x="4674235" y="3681095"/>
            <a:ext cx="581660" cy="523875"/>
          </a:xfrm>
          <a:prstGeom prst="hexag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6" name="Шестиугольник 25"/>
          <p:cNvSpPr/>
          <p:nvPr/>
        </p:nvSpPr>
        <p:spPr>
          <a:xfrm rot="720000">
            <a:off x="7315200" y="6080125"/>
            <a:ext cx="581660" cy="523875"/>
          </a:xfrm>
          <a:prstGeom prst="hexag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12840335" y="7613015"/>
            <a:ext cx="1746250" cy="565785"/>
          </a:xfrm>
          <a:prstGeom prst="round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Шестиугольник 3"/>
          <p:cNvSpPr/>
          <p:nvPr/>
        </p:nvSpPr>
        <p:spPr>
          <a:xfrm rot="20646316">
            <a:off x="4789805" y="1857375"/>
            <a:ext cx="5051425" cy="4515485"/>
          </a:xfrm>
          <a:prstGeom prst="hexag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2" name="Шестиугольник 11"/>
          <p:cNvSpPr/>
          <p:nvPr/>
        </p:nvSpPr>
        <p:spPr>
          <a:xfrm rot="900000">
            <a:off x="8441055" y="986155"/>
            <a:ext cx="381635" cy="316230"/>
          </a:xfrm>
          <a:prstGeom prst="hexag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9" name="Шестиугольник 28"/>
          <p:cNvSpPr/>
          <p:nvPr/>
        </p:nvSpPr>
        <p:spPr>
          <a:xfrm rot="480000">
            <a:off x="4983480" y="2628900"/>
            <a:ext cx="581660" cy="523875"/>
          </a:xfrm>
          <a:prstGeom prst="hexagon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0" name="Шестиугольник 29"/>
          <p:cNvSpPr/>
          <p:nvPr/>
        </p:nvSpPr>
        <p:spPr>
          <a:xfrm rot="20280000">
            <a:off x="8597781" y="5348031"/>
            <a:ext cx="581660" cy="523875"/>
          </a:xfrm>
          <a:prstGeom prst="hexagon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2" name="Шестиугольник 31"/>
          <p:cNvSpPr/>
          <p:nvPr/>
        </p:nvSpPr>
        <p:spPr>
          <a:xfrm rot="480000">
            <a:off x="8584565" y="2169795"/>
            <a:ext cx="411480" cy="394335"/>
          </a:xfrm>
          <a:prstGeom prst="hexagon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3" name="Шестиугольник 32"/>
          <p:cNvSpPr/>
          <p:nvPr/>
        </p:nvSpPr>
        <p:spPr>
          <a:xfrm rot="1800000">
            <a:off x="5347970" y="5297170"/>
            <a:ext cx="581660" cy="523875"/>
          </a:xfrm>
          <a:prstGeom prst="hexagon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4" name="Шестиугольник 33"/>
          <p:cNvSpPr/>
          <p:nvPr/>
        </p:nvSpPr>
        <p:spPr>
          <a:xfrm rot="1800000">
            <a:off x="10757535" y="1311910"/>
            <a:ext cx="395605" cy="345440"/>
          </a:xfrm>
          <a:prstGeom prst="hexagon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0" name="Text 0"/>
          <p:cNvSpPr/>
          <p:nvPr/>
        </p:nvSpPr>
        <p:spPr>
          <a:xfrm>
            <a:off x="-598765" y="503767"/>
            <a:ext cx="7090375" cy="76186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ru-RU" sz="5400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Актуальность</a:t>
            </a:r>
          </a:p>
          <a:p>
            <a:pPr marL="0" indent="0" algn="ctr">
              <a:lnSpc>
                <a:spcPts val="5550"/>
              </a:lnSpc>
              <a:buNone/>
            </a:pPr>
            <a:endParaRPr lang="ru-RU" sz="5400" dirty="0" smtClean="0">
              <a:solidFill>
                <a:srgbClr val="3257B8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marL="0" indent="0">
              <a:lnSpc>
                <a:spcPts val="5550"/>
              </a:lnSpc>
              <a:buNone/>
            </a:pPr>
            <a:endParaRPr lang="en-US" sz="5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2" name="Text 0"/>
          <p:cNvSpPr/>
          <p:nvPr/>
        </p:nvSpPr>
        <p:spPr>
          <a:xfrm>
            <a:off x="7410149" y="509922"/>
            <a:ext cx="7090375" cy="76186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ru-RU" sz="5400" dirty="0" smtClean="0">
                <a:solidFill>
                  <a:schemeClr val="accent1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Цели</a:t>
            </a:r>
          </a:p>
          <a:p>
            <a:pPr marL="0" indent="0" algn="ctr">
              <a:lnSpc>
                <a:spcPts val="5550"/>
              </a:lnSpc>
              <a:buNone/>
            </a:pPr>
            <a:endParaRPr lang="ru-RU" sz="5400" dirty="0" smtClean="0">
              <a:solidFill>
                <a:schemeClr val="accent1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marL="0" indent="0">
              <a:lnSpc>
                <a:spcPts val="5550"/>
              </a:lnSpc>
              <a:buNone/>
            </a:pPr>
            <a:endParaRPr lang="en-US" sz="5400" dirty="0">
              <a:solidFill>
                <a:schemeClr val="accent1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3788" y="1346385"/>
            <a:ext cx="5505268" cy="63945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ru-RU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Интерес к играм симуляциям</a:t>
            </a: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ru-RU" sz="36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marL="457200" indent="-457200" algn="ctr">
              <a:lnSpc>
                <a:spcPct val="150000"/>
              </a:lnSpc>
              <a:buAutoNum type="arabicPeriod"/>
            </a:pPr>
            <a:r>
              <a:rPr lang="ru-RU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Развитие навыков</a:t>
            </a:r>
          </a:p>
          <a:p>
            <a:pPr marL="457200" indent="-457200" algn="ctr">
              <a:lnSpc>
                <a:spcPct val="150000"/>
              </a:lnSpc>
              <a:buAutoNum type="arabicPeriod"/>
            </a:pPr>
            <a:endParaRPr lang="ru-RU" sz="36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marL="457200" indent="-457200" algn="ctr">
              <a:lnSpc>
                <a:spcPct val="150000"/>
              </a:lnSpc>
              <a:buAutoNum type="arabicPeriod"/>
            </a:pPr>
            <a:r>
              <a:rPr lang="ru-RU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Универсальность применения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endParaRPr lang="ru-RU" sz="2400" dirty="0">
              <a:solidFill>
                <a:schemeClr val="accent1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839571" y="1271791"/>
            <a:ext cx="6867167" cy="6637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ru-RU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Разработка интерактивной </a:t>
            </a:r>
            <a:r>
              <a:rPr lang="ru-RU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игры</a:t>
            </a:r>
            <a:r>
              <a:rPr 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ru-RU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симуляции</a:t>
            </a:r>
            <a:endParaRPr lang="en-US" sz="36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ru-RU" sz="36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marL="457200" indent="-457200" algn="ctr">
              <a:lnSpc>
                <a:spcPct val="150000"/>
              </a:lnSpc>
              <a:buAutoNum type="arabicPeriod"/>
            </a:pPr>
            <a:r>
              <a:rPr lang="ru-RU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Реализация игрового </a:t>
            </a:r>
            <a:r>
              <a:rPr lang="ru-RU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процесса</a:t>
            </a:r>
            <a:endParaRPr lang="en-US" sz="36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marL="457200" indent="-457200" algn="ctr">
              <a:lnSpc>
                <a:spcPct val="150000"/>
              </a:lnSpc>
              <a:buAutoNum type="arabicPeriod"/>
            </a:pPr>
            <a:endParaRPr lang="ru-RU" sz="36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marL="457200" indent="-457200" algn="ctr">
              <a:lnSpc>
                <a:spcPct val="150000"/>
              </a:lnSpc>
              <a:buAutoNum type="arabicPeriod"/>
            </a:pPr>
            <a:r>
              <a:rPr lang="ru-RU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Обеспечение </a:t>
            </a:r>
            <a:r>
              <a:rPr lang="ru-RU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пользовательского </a:t>
            </a:r>
            <a:r>
              <a:rPr lang="ru-RU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опыта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Скругленный прямоугольник 13"/>
          <p:cNvSpPr/>
          <p:nvPr/>
        </p:nvSpPr>
        <p:spPr>
          <a:xfrm>
            <a:off x="12840335" y="7613015"/>
            <a:ext cx="1746250" cy="565785"/>
          </a:xfrm>
          <a:prstGeom prst="round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" name="Text 0"/>
          <p:cNvSpPr/>
          <p:nvPr/>
        </p:nvSpPr>
        <p:spPr>
          <a:xfrm>
            <a:off x="5802412" y="1257341"/>
            <a:ext cx="8285281" cy="2126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480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Infoboy</a:t>
            </a:r>
            <a:r>
              <a:rPr lang="en-US" sz="445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: геймифицированное обучение</a:t>
            </a:r>
            <a:endParaRPr lang="en-US" sz="445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464572" y="40115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</p:spPr>
      </p:sp>
      <p:sp>
        <p:nvSpPr>
          <p:cNvPr id="5" name="Text 2"/>
          <p:cNvSpPr/>
          <p:nvPr/>
        </p:nvSpPr>
        <p:spPr>
          <a:xfrm>
            <a:off x="5649595" y="4096583"/>
            <a:ext cx="140256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1</a:t>
            </a:r>
            <a:endParaRPr lang="en-US" sz="265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Text 3"/>
          <p:cNvSpPr/>
          <p:nvPr/>
        </p:nvSpPr>
        <p:spPr>
          <a:xfrm>
            <a:off x="6016665" y="3870720"/>
            <a:ext cx="4082097" cy="7086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Интерактивная викторина</a:t>
            </a:r>
            <a:endParaRPr lang="en-US" sz="2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7" name="Text 4"/>
          <p:cNvSpPr/>
          <p:nvPr/>
        </p:nvSpPr>
        <p:spPr>
          <a:xfrm>
            <a:off x="6019741" y="4674869"/>
            <a:ext cx="292774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" panose="02000000000000000000" pitchFamily="34" charset="-120"/>
              </a:rPr>
              <a:t>Активное вовлечение</a:t>
            </a:r>
            <a:endParaRPr 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Shape 5"/>
          <p:cNvSpPr/>
          <p:nvPr/>
        </p:nvSpPr>
        <p:spPr>
          <a:xfrm>
            <a:off x="9986844" y="40115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</p:spPr>
      </p:sp>
      <p:sp>
        <p:nvSpPr>
          <p:cNvPr id="9" name="Text 6"/>
          <p:cNvSpPr/>
          <p:nvPr/>
        </p:nvSpPr>
        <p:spPr>
          <a:xfrm>
            <a:off x="10148054" y="4096583"/>
            <a:ext cx="187881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2</a:t>
            </a:r>
            <a:endParaRPr lang="en-US" sz="265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658356" y="4012405"/>
            <a:ext cx="2835235" cy="425291"/>
          </a:xfrm>
          <a:prstGeom prst="rect">
            <a:avLst/>
          </a:prstGeom>
          <a:noFill/>
        </p:spPr>
        <p:txBody>
          <a:bodyPr wrap="none" lIns="0" tIns="0" rIns="0" bIns="0" rtlCol="0" anchor="ctr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Мотивация</a:t>
            </a:r>
            <a:endParaRPr lang="en-US" sz="2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335935" y="4772541"/>
            <a:ext cx="3646765" cy="7258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" panose="02000000000000000000" pitchFamily="34" charset="-120"/>
              </a:rPr>
              <a:t>Увлекательный процесс обучения</a:t>
            </a:r>
            <a:endParaRPr 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19" name="Изображение 18" descr="Робот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15" y="1797685"/>
            <a:ext cx="4286250" cy="4286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Скругленный прямоугольник 13"/>
          <p:cNvSpPr/>
          <p:nvPr/>
        </p:nvSpPr>
        <p:spPr>
          <a:xfrm>
            <a:off x="12840335" y="7613015"/>
            <a:ext cx="1746250" cy="565785"/>
          </a:xfrm>
          <a:prstGeom prst="round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 rot="20040000">
            <a:off x="4707255" y="1515745"/>
            <a:ext cx="5671820" cy="540385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0000">
                <a:alpha val="0"/>
              </a:srgb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" name="Text 0"/>
          <p:cNvSpPr/>
          <p:nvPr/>
        </p:nvSpPr>
        <p:spPr>
          <a:xfrm>
            <a:off x="4457065" y="800735"/>
            <a:ext cx="6172200" cy="708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40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Как работает Infoboy</a:t>
            </a:r>
            <a:endParaRPr lang="en-US" sz="5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" name="Text 1"/>
          <p:cNvSpPr/>
          <p:nvPr/>
        </p:nvSpPr>
        <p:spPr>
          <a:xfrm>
            <a:off x="2267585" y="3215958"/>
            <a:ext cx="1957070" cy="6540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480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Карта</a:t>
            </a:r>
            <a:endParaRPr lang="en-US" sz="48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Text 2"/>
          <p:cNvSpPr/>
          <p:nvPr/>
        </p:nvSpPr>
        <p:spPr>
          <a:xfrm>
            <a:off x="1161415" y="4105910"/>
            <a:ext cx="3063240" cy="7340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ct val="150000"/>
              </a:lnSpc>
              <a:buNone/>
            </a:pPr>
            <a:r>
              <a:rPr lang="ru-RU" altLang="en-US" sz="24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" panose="02000000000000000000" pitchFamily="34" charset="-120"/>
              </a:rPr>
              <a:t>Символизирует</a:t>
            </a:r>
          </a:p>
          <a:p>
            <a:pPr marL="0" indent="0" algn="r">
              <a:lnSpc>
                <a:spcPct val="150000"/>
              </a:lnSpc>
              <a:buNone/>
            </a:pPr>
            <a:r>
              <a:rPr lang="ru-RU" altLang="en-US" sz="24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" panose="02000000000000000000" pitchFamily="34" charset="-120"/>
              </a:rPr>
              <a:t>о</a:t>
            </a:r>
            <a:r>
              <a:rPr lang="en-US" sz="24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" panose="02000000000000000000" pitchFamily="34" charset="-120"/>
              </a:rPr>
              <a:t>бласти программирования</a:t>
            </a:r>
            <a:endParaRPr lang="en-US" sz="2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114280" y="3365818"/>
            <a:ext cx="182562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480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Команды</a:t>
            </a:r>
            <a:endParaRPr lang="en-US" sz="48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Text 4"/>
          <p:cNvSpPr/>
          <p:nvPr/>
        </p:nvSpPr>
        <p:spPr>
          <a:xfrm>
            <a:off x="10111422" y="4291330"/>
            <a:ext cx="2829560" cy="363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" panose="02000000000000000000" pitchFamily="34" charset="-120"/>
              </a:rPr>
              <a:t>Завоевывают территории</a:t>
            </a:r>
            <a:endParaRPr lang="en-US" sz="2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" name="Овал 8"/>
          <p:cNvSpPr/>
          <p:nvPr/>
        </p:nvSpPr>
        <p:spPr>
          <a:xfrm>
            <a:off x="-1190625" y="-1263015"/>
            <a:ext cx="2616200" cy="24180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0" name="Овал 9"/>
          <p:cNvSpPr/>
          <p:nvPr/>
        </p:nvSpPr>
        <p:spPr>
          <a:xfrm>
            <a:off x="12563475" y="-1372870"/>
            <a:ext cx="3364865" cy="306895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5400000" sx="4000" sy="4000" algn="ctr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1" name="Овал 10"/>
          <p:cNvSpPr/>
          <p:nvPr/>
        </p:nvSpPr>
        <p:spPr>
          <a:xfrm>
            <a:off x="-1682115" y="6087745"/>
            <a:ext cx="2322195" cy="226123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2" name="Овал 11"/>
          <p:cNvSpPr/>
          <p:nvPr/>
        </p:nvSpPr>
        <p:spPr>
          <a:xfrm>
            <a:off x="-815975" y="6798310"/>
            <a:ext cx="3338830" cy="315912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3" name="Овал 12"/>
          <p:cNvSpPr/>
          <p:nvPr/>
        </p:nvSpPr>
        <p:spPr>
          <a:xfrm>
            <a:off x="13660755" y="7366000"/>
            <a:ext cx="2339975" cy="224917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ccel="50000" decel="5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Rot by="-5400000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20485" y="1557139"/>
            <a:ext cx="576584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Элементы процесса</a:t>
            </a:r>
            <a:endParaRPr lang="en-US" sz="48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3218855"/>
            <a:ext cx="3664863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</p:spPr>
      </p:sp>
      <p:sp>
        <p:nvSpPr>
          <p:cNvPr id="5" name="Text 2"/>
          <p:cNvSpPr/>
          <p:nvPr/>
        </p:nvSpPr>
        <p:spPr>
          <a:xfrm>
            <a:off x="1020604" y="344566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Главное меню</a:t>
            </a:r>
            <a:endParaRPr lang="en-US" sz="28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0604" y="3936087"/>
            <a:ext cx="321123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" panose="02000000000000000000" pitchFamily="34" charset="-120"/>
              </a:rPr>
              <a:t>Создание команд</a:t>
            </a:r>
            <a:endParaRPr 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685467" y="3218855"/>
            <a:ext cx="3664863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</p:spPr>
      </p:sp>
      <p:sp>
        <p:nvSpPr>
          <p:cNvPr id="8" name="Text 5"/>
          <p:cNvSpPr/>
          <p:nvPr/>
        </p:nvSpPr>
        <p:spPr>
          <a:xfrm>
            <a:off x="4912281" y="344566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Игровая карта</a:t>
            </a:r>
            <a:endParaRPr lang="en-US" sz="28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" name="Text 6"/>
          <p:cNvSpPr/>
          <p:nvPr/>
        </p:nvSpPr>
        <p:spPr>
          <a:xfrm>
            <a:off x="4912281" y="3936087"/>
            <a:ext cx="321123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" panose="02000000000000000000" pitchFamily="34" charset="-120"/>
              </a:rPr>
              <a:t>Стратегические раунды</a:t>
            </a:r>
            <a:endParaRPr 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</p:spPr>
      </p:sp>
      <p:sp>
        <p:nvSpPr>
          <p:cNvPr id="11" name="Text 8"/>
          <p:cNvSpPr/>
          <p:nvPr/>
        </p:nvSpPr>
        <p:spPr>
          <a:xfrm>
            <a:off x="1020604" y="4979432"/>
            <a:ext cx="291274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Управление очками</a:t>
            </a:r>
            <a:endParaRPr lang="en-US" sz="28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20604" y="5469850"/>
            <a:ext cx="71027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" panose="02000000000000000000" pitchFamily="34" charset="-120"/>
              </a:rPr>
              <a:t>Ввод результатов</a:t>
            </a:r>
            <a:endParaRPr 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12840335" y="7613015"/>
            <a:ext cx="1746250" cy="565785"/>
          </a:xfrm>
          <a:prstGeom prst="round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15" name="Изображение 14" descr="photo_2025-01-21_19-38-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0195" y="1814195"/>
            <a:ext cx="5450205" cy="4607560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9180195" y="0"/>
            <a:ext cx="5450205" cy="181419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9180195" y="6254115"/>
            <a:ext cx="5450205" cy="198183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 rot="300000">
            <a:off x="5236845" y="744855"/>
            <a:ext cx="3884295" cy="19875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12840335" y="7613015"/>
            <a:ext cx="1746250" cy="565785"/>
          </a:xfrm>
          <a:prstGeom prst="round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" name="Text 0"/>
          <p:cNvSpPr/>
          <p:nvPr/>
        </p:nvSpPr>
        <p:spPr>
          <a:xfrm rot="21360000">
            <a:off x="3437890" y="1203325"/>
            <a:ext cx="8793480" cy="10699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Больше</a:t>
            </a:r>
            <a:r>
              <a:rPr lang="en-US" sz="445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, чем викторина</a:t>
            </a:r>
            <a:r>
              <a:rPr lang="ru-RU" altLang="en-US" sz="445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!</a:t>
            </a: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3427333"/>
            <a:ext cx="2152055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5976" y="3691652"/>
            <a:ext cx="116800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1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Text 2"/>
          <p:cNvSpPr/>
          <p:nvPr/>
        </p:nvSpPr>
        <p:spPr>
          <a:xfrm>
            <a:off x="5357495" y="3654425"/>
            <a:ext cx="235775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Стратегия</a:t>
            </a:r>
            <a:endParaRPr lang="en-US" sz="3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Shape 3"/>
          <p:cNvSpPr/>
          <p:nvPr/>
        </p:nvSpPr>
        <p:spPr>
          <a:xfrm>
            <a:off x="5187077" y="4248388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291965"/>
            <a:ext cx="4304109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6092" y="4469130"/>
            <a:ext cx="156567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2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" name="Text 5"/>
          <p:cNvSpPr/>
          <p:nvPr/>
        </p:nvSpPr>
        <p:spPr>
          <a:xfrm>
            <a:off x="6433185" y="4518660"/>
            <a:ext cx="549402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Управление ресурсами</a:t>
            </a:r>
            <a:endParaRPr lang="en-US" sz="3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263164" y="5113020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156597"/>
            <a:ext cx="645616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77759" y="5333762"/>
            <a:ext cx="153114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3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3" name="Text 8"/>
          <p:cNvSpPr/>
          <p:nvPr/>
        </p:nvSpPr>
        <p:spPr>
          <a:xfrm>
            <a:off x="7509272" y="5383411"/>
            <a:ext cx="268164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Командная работа</a:t>
            </a:r>
            <a:endParaRPr lang="en-US" sz="3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Скругленный прямоугольник 13"/>
          <p:cNvSpPr/>
          <p:nvPr/>
        </p:nvSpPr>
        <p:spPr>
          <a:xfrm>
            <a:off x="12840335" y="7613015"/>
            <a:ext cx="1746250" cy="565785"/>
          </a:xfrm>
          <a:prstGeom prst="round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24764"/>
            <a:ext cx="631567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Развиваемые навыки</a:t>
            </a:r>
            <a:endParaRPr lang="en-US" sz="445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97370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767495"/>
            <a:ext cx="3608070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Аналитическое мышление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2973705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228421" y="376749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Работа в команде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156597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280190" y="5950387"/>
            <a:ext cx="283868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Принятие решений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865" y="2541389"/>
            <a:ext cx="5863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Удобный интерфейс</a:t>
            </a:r>
            <a:endParaRPr lang="en-US" sz="445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155" y="3845481"/>
            <a:ext cx="396835" cy="396835"/>
          </a:xfrm>
          <a:prstGeom prst="roundRect">
            <a:avLst>
              <a:gd name="adj" fmla="val 8574"/>
            </a:avLst>
          </a:prstGeom>
          <a:solidFill>
            <a:srgbClr val="E9ECF2"/>
          </a:solidFill>
        </p:spPr>
      </p:sp>
      <p:sp>
        <p:nvSpPr>
          <p:cNvPr id="5" name="Text 2"/>
          <p:cNvSpPr/>
          <p:nvPr/>
        </p:nvSpPr>
        <p:spPr>
          <a:xfrm>
            <a:off x="1417439" y="3845481"/>
            <a:ext cx="3041213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Интуитивно понятный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Shape 3"/>
          <p:cNvSpPr/>
          <p:nvPr/>
        </p:nvSpPr>
        <p:spPr>
          <a:xfrm>
            <a:off x="4685467" y="3845481"/>
            <a:ext cx="396835" cy="396835"/>
          </a:xfrm>
          <a:prstGeom prst="roundRect">
            <a:avLst>
              <a:gd name="adj" fmla="val 8574"/>
            </a:avLst>
          </a:prstGeom>
          <a:solidFill>
            <a:srgbClr val="E9ECF2"/>
          </a:solidFill>
        </p:spPr>
      </p:sp>
      <p:sp>
        <p:nvSpPr>
          <p:cNvPr id="7" name="Text 4"/>
          <p:cNvSpPr/>
          <p:nvPr/>
        </p:nvSpPr>
        <p:spPr>
          <a:xfrm>
            <a:off x="5309116" y="384548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Красочный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630720" y="5036106"/>
            <a:ext cx="396835" cy="396835"/>
          </a:xfrm>
          <a:prstGeom prst="roundRect">
            <a:avLst>
              <a:gd name="adj" fmla="val 8574"/>
            </a:avLst>
          </a:prstGeom>
          <a:solidFill>
            <a:srgbClr val="E9ECF2"/>
          </a:solidFill>
        </p:spPr>
      </p:sp>
      <p:sp>
        <p:nvSpPr>
          <p:cNvPr id="9" name="Text 6"/>
          <p:cNvSpPr/>
          <p:nvPr/>
        </p:nvSpPr>
        <p:spPr>
          <a:xfrm>
            <a:off x="2167255" y="5036185"/>
            <a:ext cx="316738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Roboto Slab" pitchFamily="34" charset="-120"/>
              </a:rPr>
              <a:t>Простая навигация</a:t>
            </a:r>
            <a:endParaRPr lang="en-US" sz="22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10" name="Изображение 9" descr="Безымянный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0"/>
            <a:ext cx="82677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226</Words>
  <Application>Microsoft Office PowerPoint</Application>
  <PresentationFormat>Произвольный</PresentationFormat>
  <Paragraphs>95</Paragraphs>
  <Slides>12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Calibri</vt:lpstr>
      <vt:lpstr>Roboto Slab</vt:lpstr>
      <vt:lpstr>Roboto</vt:lpstr>
      <vt:lpstr>Yu Gothic UI Semibold</vt:lpstr>
      <vt:lpstr>Times New Roman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student</cp:lastModifiedBy>
  <cp:revision>19</cp:revision>
  <dcterms:created xsi:type="dcterms:W3CDTF">2025-01-21T15:14:00Z</dcterms:created>
  <dcterms:modified xsi:type="dcterms:W3CDTF">2025-02-14T14:33:43Z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64626A03727B49FBA03DBC817742DEF8_13</vt:lpwstr>
  </property>
  <property fmtid="{D5CDD505-2E9C-101B-9397-08002B2CF9AE}" pid="3" name="KSOProductBuildVer">
    <vt:lpwstr>1049-12.2.0.19805</vt:lpwstr>
  </property>
</Properties>
</file>